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7" r:id="rId2"/>
    <p:sldId id="496" r:id="rId3"/>
    <p:sldId id="413" r:id="rId4"/>
    <p:sldId id="414" r:id="rId5"/>
    <p:sldId id="466" r:id="rId6"/>
    <p:sldId id="484" r:id="rId7"/>
    <p:sldId id="462" r:id="rId8"/>
    <p:sldId id="485" r:id="rId9"/>
    <p:sldId id="489" r:id="rId10"/>
    <p:sldId id="486" r:id="rId11"/>
    <p:sldId id="479" r:id="rId12"/>
    <p:sldId id="480" r:id="rId13"/>
    <p:sldId id="488" r:id="rId14"/>
    <p:sldId id="490" r:id="rId15"/>
    <p:sldId id="491" r:id="rId16"/>
    <p:sldId id="492" r:id="rId17"/>
    <p:sldId id="493" r:id="rId18"/>
    <p:sldId id="494" r:id="rId19"/>
    <p:sldId id="483"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7500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2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91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3.png"/><Relationship Id="rId1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1.svg"/><Relationship Id="rId17"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1.png"/><Relationship Id="rId14" Type="http://schemas.openxmlformats.org/officeDocument/2006/relationships/image" Target="../media/image23.sv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1/OIA%20Scenario.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11</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6955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52">
            <a:extLst>
              <a:ext uri="{FF2B5EF4-FFF2-40B4-BE49-F238E27FC236}">
                <a16:creationId xmlns="" xmlns:a16="http://schemas.microsoft.com/office/drawing/2014/main" id="{4910239E-F6E8-4BD8-80A5-7BE0127B5350}"/>
              </a:ext>
            </a:extLst>
          </p:cNvPr>
          <p:cNvSpPr/>
          <p:nvPr/>
        </p:nvSpPr>
        <p:spPr>
          <a:xfrm>
            <a:off x="1847867" y="650241"/>
            <a:ext cx="8415215" cy="6220460"/>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Joins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15" name="Straight Connector 14">
            <a:extLst>
              <a:ext uri="{FF2B5EF4-FFF2-40B4-BE49-F238E27FC236}">
                <a16:creationId xmlns="" xmlns:a16="http://schemas.microsoft.com/office/drawing/2014/main" id="{5B6BEDF5-B91F-4629-86CE-2FCC734613AC}"/>
              </a:ext>
            </a:extLst>
          </p:cNvPr>
          <p:cNvCxnSpPr>
            <a:cxnSpLocks/>
          </p:cNvCxnSpPr>
          <p:nvPr/>
        </p:nvCxnSpPr>
        <p:spPr>
          <a:xfrm>
            <a:off x="2354902" y="3656269"/>
            <a:ext cx="2734312" cy="160260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965CB919-9DFA-4E42-BD2E-AE58D33DA300}"/>
              </a:ext>
            </a:extLst>
          </p:cNvPr>
          <p:cNvCxnSpPr>
            <a:cxnSpLocks/>
          </p:cNvCxnSpPr>
          <p:nvPr/>
        </p:nvCxnSpPr>
        <p:spPr>
          <a:xfrm>
            <a:off x="3122568" y="3008634"/>
            <a:ext cx="2726398" cy="155313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21F079C8-929C-4527-9CAB-3EDE7316CA0E}"/>
              </a:ext>
            </a:extLst>
          </p:cNvPr>
          <p:cNvCxnSpPr>
            <a:cxnSpLocks/>
          </p:cNvCxnSpPr>
          <p:nvPr/>
        </p:nvCxnSpPr>
        <p:spPr>
          <a:xfrm>
            <a:off x="6986012" y="1884374"/>
            <a:ext cx="2783657" cy="163023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43">
            <a:extLst>
              <a:ext uri="{FF2B5EF4-FFF2-40B4-BE49-F238E27FC236}">
                <a16:creationId xmlns="" xmlns:a16="http://schemas.microsoft.com/office/drawing/2014/main" id="{CD9D7AC3-B5D6-4756-AF37-7C83C6F7B053}"/>
              </a:ext>
            </a:extLst>
          </p:cNvPr>
          <p:cNvSpPr/>
          <p:nvPr/>
        </p:nvSpPr>
        <p:spPr>
          <a:xfrm>
            <a:off x="6844712" y="1347338"/>
            <a:ext cx="248744"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44">
            <a:extLst>
              <a:ext uri="{FF2B5EF4-FFF2-40B4-BE49-F238E27FC236}">
                <a16:creationId xmlns="" xmlns:a16="http://schemas.microsoft.com/office/drawing/2014/main" id="{2D75002A-8FD1-4E4C-B81B-09F3B49FCA9E}"/>
              </a:ext>
            </a:extLst>
          </p:cNvPr>
          <p:cNvSpPr/>
          <p:nvPr/>
        </p:nvSpPr>
        <p:spPr>
          <a:xfrm>
            <a:off x="5866113" y="3924027"/>
            <a:ext cx="831991" cy="651962"/>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5">
            <a:extLst>
              <a:ext uri="{FF2B5EF4-FFF2-40B4-BE49-F238E27FC236}">
                <a16:creationId xmlns=""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46">
            <a:extLst>
              <a:ext uri="{FF2B5EF4-FFF2-40B4-BE49-F238E27FC236}">
                <a16:creationId xmlns="" xmlns:a16="http://schemas.microsoft.com/office/drawing/2014/main" id="{30194A05-D334-4848-9314-897FA5500D77}"/>
              </a:ext>
            </a:extLst>
          </p:cNvPr>
          <p:cNvSpPr/>
          <p:nvPr/>
        </p:nvSpPr>
        <p:spPr>
          <a:xfrm>
            <a:off x="5075365" y="5248976"/>
            <a:ext cx="216593" cy="496608"/>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47">
            <a:extLst>
              <a:ext uri="{FF2B5EF4-FFF2-40B4-BE49-F238E27FC236}">
                <a16:creationId xmlns=""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48">
            <a:extLst>
              <a:ext uri="{FF2B5EF4-FFF2-40B4-BE49-F238E27FC236}">
                <a16:creationId xmlns=""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148">
            <a:extLst>
              <a:ext uri="{FF2B5EF4-FFF2-40B4-BE49-F238E27FC236}">
                <a16:creationId xmlns=""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9">
            <a:extLst>
              <a:ext uri="{FF2B5EF4-FFF2-40B4-BE49-F238E27FC236}">
                <a16:creationId xmlns=""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34">
            <a:extLst>
              <a:ext uri="{FF2B5EF4-FFF2-40B4-BE49-F238E27FC236}">
                <a16:creationId xmlns=""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35" name="Freeform 108">
            <a:extLst>
              <a:ext uri="{FF2B5EF4-FFF2-40B4-BE49-F238E27FC236}">
                <a16:creationId xmlns=""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6" name="Oval 35">
            <a:extLst>
              <a:ext uri="{FF2B5EF4-FFF2-40B4-BE49-F238E27FC236}">
                <a16:creationId xmlns=""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8" name="Graphic 91">
            <a:extLst>
              <a:ext uri="{FF2B5EF4-FFF2-40B4-BE49-F238E27FC236}">
                <a16:creationId xmlns=""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967809" y="3418772"/>
            <a:ext cx="269837" cy="269837"/>
          </a:xfrm>
          <a:prstGeom prst="rect">
            <a:avLst/>
          </a:prstGeom>
        </p:spPr>
      </p:pic>
      <p:sp>
        <p:nvSpPr>
          <p:cNvPr id="39" name="Freeform 108">
            <a:extLst>
              <a:ext uri="{FF2B5EF4-FFF2-40B4-BE49-F238E27FC236}">
                <a16:creationId xmlns=""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0" name="Oval 39">
            <a:extLst>
              <a:ext uri="{FF2B5EF4-FFF2-40B4-BE49-F238E27FC236}">
                <a16:creationId xmlns=""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92">
            <a:extLst>
              <a:ext uri="{FF2B5EF4-FFF2-40B4-BE49-F238E27FC236}">
                <a16:creationId xmlns="" xmlns:a16="http://schemas.microsoft.com/office/drawing/2014/main"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556906" y="4336488"/>
            <a:ext cx="262546" cy="262544"/>
          </a:xfrm>
          <a:prstGeom prst="rect">
            <a:avLst/>
          </a:prstGeom>
        </p:spPr>
      </p:pic>
      <p:sp>
        <p:nvSpPr>
          <p:cNvPr id="42" name="TextBox 41">
            <a:extLst>
              <a:ext uri="{FF2B5EF4-FFF2-40B4-BE49-F238E27FC236}">
                <a16:creationId xmlns=""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43" name="Rectangle: Rounded Corners 133">
            <a:extLst>
              <a:ext uri="{FF2B5EF4-FFF2-40B4-BE49-F238E27FC236}">
                <a16:creationId xmlns=""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44" name="Freeform 108">
            <a:extLst>
              <a:ext uri="{FF2B5EF4-FFF2-40B4-BE49-F238E27FC236}">
                <a16:creationId xmlns=""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5" name="TextBox 44">
            <a:extLst>
              <a:ext uri="{FF2B5EF4-FFF2-40B4-BE49-F238E27FC236}">
                <a16:creationId xmlns=""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46" name="Rectangle: Rounded Corners 136">
            <a:extLst>
              <a:ext uri="{FF2B5EF4-FFF2-40B4-BE49-F238E27FC236}">
                <a16:creationId xmlns=""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7" name="Freeform 108">
            <a:extLst>
              <a:ext uri="{FF2B5EF4-FFF2-40B4-BE49-F238E27FC236}">
                <a16:creationId xmlns=""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8" name="Oval 47">
            <a:extLst>
              <a:ext uri="{FF2B5EF4-FFF2-40B4-BE49-F238E27FC236}">
                <a16:creationId xmlns=""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50" name="Graphic 89">
            <a:extLst>
              <a:ext uri="{FF2B5EF4-FFF2-40B4-BE49-F238E27FC236}">
                <a16:creationId xmlns="" xmlns:a16="http://schemas.microsoft.com/office/drawing/2014/main"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539606" y="3177932"/>
            <a:ext cx="282169" cy="282169"/>
          </a:xfrm>
          <a:prstGeom prst="rect">
            <a:avLst/>
          </a:prstGeom>
        </p:spPr>
      </p:pic>
      <p:sp>
        <p:nvSpPr>
          <p:cNvPr id="51" name="Freeform 108">
            <a:extLst>
              <a:ext uri="{FF2B5EF4-FFF2-40B4-BE49-F238E27FC236}">
                <a16:creationId xmlns=""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2" name="Oval 51">
            <a:extLst>
              <a:ext uri="{FF2B5EF4-FFF2-40B4-BE49-F238E27FC236}">
                <a16:creationId xmlns=""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54" name="Graphic 88">
            <a:extLst>
              <a:ext uri="{FF2B5EF4-FFF2-40B4-BE49-F238E27FC236}">
                <a16:creationId xmlns="" xmlns:a16="http://schemas.microsoft.com/office/drawing/2014/main"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7292828" y="2630781"/>
            <a:ext cx="234661" cy="234661"/>
          </a:xfrm>
          <a:prstGeom prst="rect">
            <a:avLst/>
          </a:prstGeom>
        </p:spPr>
      </p:pic>
      <p:sp>
        <p:nvSpPr>
          <p:cNvPr id="55" name="Freeform 108">
            <a:extLst>
              <a:ext uri="{FF2B5EF4-FFF2-40B4-BE49-F238E27FC236}">
                <a16:creationId xmlns=""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6" name="Oval 55">
            <a:extLst>
              <a:ext uri="{FF2B5EF4-FFF2-40B4-BE49-F238E27FC236}">
                <a16:creationId xmlns=""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8" name="Graphic 87">
            <a:extLst>
              <a:ext uri="{FF2B5EF4-FFF2-40B4-BE49-F238E27FC236}">
                <a16:creationId xmlns="" xmlns:a16="http://schemas.microsoft.com/office/drawing/2014/main"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8724153" y="3413671"/>
            <a:ext cx="272381" cy="272381"/>
          </a:xfrm>
          <a:prstGeom prst="rect">
            <a:avLst/>
          </a:prstGeom>
        </p:spPr>
      </p:pic>
      <p:sp>
        <p:nvSpPr>
          <p:cNvPr id="59" name="Freeform 108">
            <a:extLst>
              <a:ext uri="{FF2B5EF4-FFF2-40B4-BE49-F238E27FC236}">
                <a16:creationId xmlns=""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0" name="Oval 59">
            <a:extLst>
              <a:ext uri="{FF2B5EF4-FFF2-40B4-BE49-F238E27FC236}">
                <a16:creationId xmlns=""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62" name="Graphic 86">
            <a:extLst>
              <a:ext uri="{FF2B5EF4-FFF2-40B4-BE49-F238E27FC236}">
                <a16:creationId xmlns="" xmlns:a16="http://schemas.microsoft.com/office/drawing/2014/main"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9446256" y="2680768"/>
            <a:ext cx="250453" cy="250453"/>
          </a:xfrm>
          <a:prstGeom prst="rect">
            <a:avLst/>
          </a:prstGeom>
        </p:spPr>
      </p:pic>
      <p:sp>
        <p:nvSpPr>
          <p:cNvPr id="63" name="Freeform 108">
            <a:extLst>
              <a:ext uri="{FF2B5EF4-FFF2-40B4-BE49-F238E27FC236}">
                <a16:creationId xmlns=""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4" name="Oval 63">
            <a:extLst>
              <a:ext uri="{FF2B5EF4-FFF2-40B4-BE49-F238E27FC236}">
                <a16:creationId xmlns=""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6" name="Graphic 85">
            <a:extLst>
              <a:ext uri="{FF2B5EF4-FFF2-40B4-BE49-F238E27FC236}">
                <a16:creationId xmlns="" xmlns:a16="http://schemas.microsoft.com/office/drawing/2014/main"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7750442" y="1679087"/>
            <a:ext cx="302539" cy="302539"/>
          </a:xfrm>
          <a:prstGeom prst="rect">
            <a:avLst/>
          </a:prstGeom>
        </p:spPr>
      </p:pic>
      <p:sp>
        <p:nvSpPr>
          <p:cNvPr id="67" name="Rectangle: Rounded Corners 139">
            <a:extLst>
              <a:ext uri="{FF2B5EF4-FFF2-40B4-BE49-F238E27FC236}">
                <a16:creationId xmlns=""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8" name="Rectangle: Rounded Corners 140">
            <a:extLst>
              <a:ext uri="{FF2B5EF4-FFF2-40B4-BE49-F238E27FC236}">
                <a16:creationId xmlns=""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9" name="Rectangle: Rounded Corners 137">
            <a:extLst>
              <a:ext uri="{FF2B5EF4-FFF2-40B4-BE49-F238E27FC236}">
                <a16:creationId xmlns=""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70" name="Rectangle: Rounded Corners 138">
            <a:extLst>
              <a:ext uri="{FF2B5EF4-FFF2-40B4-BE49-F238E27FC236}">
                <a16:creationId xmlns=""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71" name="Oval 70">
            <a:extLst>
              <a:ext uri="{FF2B5EF4-FFF2-40B4-BE49-F238E27FC236}">
                <a16:creationId xmlns=""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90">
            <a:extLst>
              <a:ext uri="{FF2B5EF4-FFF2-40B4-BE49-F238E27FC236}">
                <a16:creationId xmlns="" xmlns:a16="http://schemas.microsoft.com/office/drawing/2014/main"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2988525" y="2329641"/>
            <a:ext cx="274338" cy="274338"/>
          </a:xfrm>
          <a:prstGeom prst="rect">
            <a:avLst/>
          </a:prstGeom>
        </p:spPr>
      </p:pic>
      <p:sp>
        <p:nvSpPr>
          <p:cNvPr id="132" name="Rectangle: Rounded Corners 135">
            <a:extLst>
              <a:ext uri="{FF2B5EF4-FFF2-40B4-BE49-F238E27FC236}">
                <a16:creationId xmlns=""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124327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b="1" dirty="0"/>
              <a:t>Inner join</a:t>
            </a:r>
            <a:r>
              <a:rPr lang="en-US" dirty="0"/>
              <a:t>- Intersection of two tables, fetch exact matching column data from joined tables.</a:t>
            </a:r>
          </a:p>
          <a:p>
            <a:pPr lvl="1" algn="just"/>
            <a:endParaRPr lang="en-US" dirty="0"/>
          </a:p>
          <a:p>
            <a:pPr lvl="1" algn="just"/>
            <a:endParaRPr lang="en-US" dirty="0"/>
          </a:p>
          <a:p>
            <a:pPr lvl="1" algn="just"/>
            <a:endParaRPr lang="en-US" dirty="0"/>
          </a:p>
          <a:p>
            <a:pPr lvl="1" algn="just"/>
            <a:r>
              <a:rPr lang="en-US" dirty="0"/>
              <a:t> </a:t>
            </a:r>
          </a:p>
          <a:p>
            <a:pPr marL="342900" indent="-342900" algn="just">
              <a:buAutoNum type="arabicPeriod"/>
            </a:pPr>
            <a:r>
              <a:rPr lang="en-US" b="1" dirty="0"/>
              <a:t>Left outer Join </a:t>
            </a:r>
            <a:r>
              <a:rPr lang="en-US" dirty="0"/>
              <a:t>– will fetch intersection + extra data from left table which has no matching records in right </a:t>
            </a:r>
            <a:r>
              <a:rPr lang="en-US" dirty="0" smtClean="0"/>
              <a:t>table</a:t>
            </a:r>
            <a:endParaRPr lang="en-US" dirty="0"/>
          </a:p>
          <a:p>
            <a:pPr lvl="1" algn="just"/>
            <a:endParaRPr lang="en-US" dirty="0"/>
          </a:p>
          <a:p>
            <a:pPr lvl="1" algn="just"/>
            <a:endParaRPr lang="en-US" dirty="0"/>
          </a:p>
          <a:p>
            <a:pPr lvl="1" algn="just"/>
            <a:endParaRPr lang="en-US" dirty="0"/>
          </a:p>
          <a:p>
            <a:pPr marL="342900" indent="-342900" algn="just">
              <a:buAutoNum type="arabicPeriod"/>
            </a:pPr>
            <a:r>
              <a:rPr lang="en-US" b="1" dirty="0"/>
              <a:t>Right Outer Join </a:t>
            </a:r>
            <a:r>
              <a:rPr lang="en-US" dirty="0"/>
              <a:t>– will fetch intersection + extra data from right table which has no matching records on left side</a:t>
            </a:r>
          </a:p>
          <a:p>
            <a:pPr lvl="1" algn="just"/>
            <a:endParaRPr lang="en-US" dirty="0"/>
          </a:p>
          <a:p>
            <a:pPr lvl="1" algn="just"/>
            <a:endParaRPr lang="en-US" dirty="0"/>
          </a:p>
          <a:p>
            <a:pPr lvl="1" algn="just"/>
            <a:endParaRPr lang="en-US" dirty="0"/>
          </a:p>
          <a:p>
            <a:pPr marL="342900" indent="-342900" algn="just">
              <a:buAutoNum type="arabicPeriod"/>
            </a:pPr>
            <a:r>
              <a:rPr lang="en-US" b="1" dirty="0"/>
              <a:t>Temporal Join </a:t>
            </a:r>
            <a:r>
              <a:rPr lang="en-US" dirty="0"/>
              <a:t>– This join enables a join with TIME dimension, in HANA there are M* tables which represent time dimension. </a:t>
            </a:r>
          </a:p>
          <a:p>
            <a:pPr marL="342900" indent="-342900" algn="just">
              <a:buAutoNum type="arabicPeriod"/>
            </a:pPr>
            <a:r>
              <a:rPr lang="en-US" b="1" dirty="0"/>
              <a:t>Spatial Join </a:t>
            </a:r>
            <a:r>
              <a:rPr lang="en-US" dirty="0"/>
              <a:t>– Join geo stationary coordinate to calculate distances, locations, area, ..</a:t>
            </a:r>
          </a:p>
          <a:p>
            <a:pPr marL="342900" indent="-342900" algn="just">
              <a:buAutoNum type="arabicPeriod"/>
            </a:pPr>
            <a:r>
              <a:rPr lang="en-US" b="1" dirty="0"/>
              <a:t>Star Join </a:t>
            </a:r>
            <a:r>
              <a:rPr lang="en-US" dirty="0"/>
              <a:t>– When we have more than one analytic views to be joined, we use star join.</a:t>
            </a:r>
          </a:p>
          <a:p>
            <a:pPr marL="342900" indent="-342900" algn="just">
              <a:buAutoNum type="arabicPeriod"/>
            </a:pPr>
            <a:r>
              <a:rPr lang="en-US" b="1" dirty="0"/>
              <a:t>Text Join </a:t>
            </a:r>
            <a:r>
              <a:rPr lang="en-US" dirty="0"/>
              <a:t>– Text always used to join text tables, which has language specific description. System automatically pass the current login language to the join and text table. We need to mark language column while doing this join.</a:t>
            </a:r>
          </a:p>
        </p:txBody>
      </p:sp>
      <p:sp>
        <p:nvSpPr>
          <p:cNvPr id="9" name="Oval 8">
            <a:extLst>
              <a:ext uri="{FF2B5EF4-FFF2-40B4-BE49-F238E27FC236}">
                <a16:creationId xmlns=""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a:extLst>
              <a:ext uri="{FF2B5EF4-FFF2-40B4-BE49-F238E27FC236}">
                <a16:creationId xmlns=""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2" name="Oval 11">
            <a:extLst>
              <a:ext uri="{FF2B5EF4-FFF2-40B4-BE49-F238E27FC236}">
                <a16:creationId xmlns="" xmlns:a16="http://schemas.microsoft.com/office/drawing/2014/main"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129723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157584" y="1890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9" name="TextBox 8">
            <a:extLst>
              <a:ext uri="{FF2B5EF4-FFF2-40B4-BE49-F238E27FC236}">
                <a16:creationId xmlns="" xmlns:a16="http://schemas.microsoft.com/office/drawing/2014/main" id="{2668874E-C0FA-4ADA-BBF6-2FE5710B408A}"/>
              </a:ext>
            </a:extLst>
          </p:cNvPr>
          <p:cNvSpPr txBox="1"/>
          <p:nvPr/>
        </p:nvSpPr>
        <p:spPr>
          <a:xfrm>
            <a:off x="157584" y="790646"/>
            <a:ext cx="11292008" cy="923330"/>
          </a:xfrm>
          <a:prstGeom prst="rect">
            <a:avLst/>
          </a:prstGeom>
          <a:noFill/>
        </p:spPr>
        <p:txBody>
          <a:bodyPr wrap="square" rtlCol="0">
            <a:spAutoFit/>
          </a:bodyPr>
          <a:lstStyle/>
          <a:p>
            <a:pPr algn="just"/>
            <a:r>
              <a:rPr lang="en-US" dirty="0"/>
              <a:t>8</a:t>
            </a:r>
            <a:r>
              <a:rPr lang="en-US" b="1" dirty="0"/>
              <a:t>. Referential Join </a:t>
            </a:r>
            <a:r>
              <a:rPr lang="en-US" dirty="0"/>
              <a:t>– </a:t>
            </a:r>
            <a:r>
              <a:rPr lang="en-US" dirty="0" smtClean="0"/>
              <a:t>Is </a:t>
            </a:r>
            <a:r>
              <a:rPr lang="en-US" dirty="0"/>
              <a:t>a smart INNER JOIN. The join will be executed as inner join when columns from both tables </a:t>
            </a:r>
            <a:r>
              <a:rPr lang="en-US" dirty="0" smtClean="0"/>
              <a:t>are</a:t>
            </a:r>
          </a:p>
          <a:p>
            <a:pPr algn="just"/>
            <a:r>
              <a:rPr lang="en-US" dirty="0" smtClean="0"/>
              <a:t>selected </a:t>
            </a:r>
            <a:r>
              <a:rPr lang="en-US" dirty="0"/>
              <a:t>in the query. But when the query has selected ONLY columns from one of the table alone, the join will be </a:t>
            </a:r>
            <a:r>
              <a:rPr lang="en-US" b="1" dirty="0" smtClean="0"/>
              <a:t>pruned (abandoned/ignored)</a:t>
            </a:r>
          </a:p>
        </p:txBody>
      </p:sp>
      <p:graphicFrame>
        <p:nvGraphicFramePr>
          <p:cNvPr id="10" name="Table 9">
            <a:extLst>
              <a:ext uri="{FF2B5EF4-FFF2-40B4-BE49-F238E27FC236}">
                <a16:creationId xmlns=""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3907228790"/>
              </p:ext>
            </p:extLst>
          </p:nvPr>
        </p:nvGraphicFramePr>
        <p:xfrm>
          <a:off x="2073859" y="219313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 xmlns:a16="http://schemas.microsoft.com/office/drawing/2014/main" val="1622903416"/>
                  </a:ext>
                </a:extLst>
              </a:tr>
            </a:tbl>
          </a:graphicData>
        </a:graphic>
      </p:graphicFrame>
      <p:graphicFrame>
        <p:nvGraphicFramePr>
          <p:cNvPr id="11" name="Table 10">
            <a:extLst>
              <a:ext uri="{FF2B5EF4-FFF2-40B4-BE49-F238E27FC236}">
                <a16:creationId xmlns=""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1740892129"/>
              </p:ext>
            </p:extLst>
          </p:nvPr>
        </p:nvGraphicFramePr>
        <p:xfrm>
          <a:off x="6868902" y="220247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 xmlns:a16="http://schemas.microsoft.com/office/drawing/2014/main" val="1622903416"/>
                  </a:ext>
                </a:extLst>
              </a:tr>
            </a:tbl>
          </a:graphicData>
        </a:graphic>
      </p:graphicFrame>
      <p:cxnSp>
        <p:nvCxnSpPr>
          <p:cNvPr id="12" name="Straight Connector 11">
            <a:extLst>
              <a:ext uri="{FF2B5EF4-FFF2-40B4-BE49-F238E27FC236}">
                <a16:creationId xmlns="" xmlns:a16="http://schemas.microsoft.com/office/drawing/2014/main" id="{036E6849-606A-4485-89AF-C9E465EE87C7}"/>
              </a:ext>
            </a:extLst>
          </p:cNvPr>
          <p:cNvCxnSpPr/>
          <p:nvPr/>
        </p:nvCxnSpPr>
        <p:spPr>
          <a:xfrm flipV="1">
            <a:off x="4116388" y="2323499"/>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 xmlns:a16="http://schemas.microsoft.com/office/drawing/2014/main" id="{3F3A4F13-127B-403D-B9E4-728848853D9D}"/>
              </a:ext>
            </a:extLst>
          </p:cNvPr>
          <p:cNvSpPr/>
          <p:nvPr/>
        </p:nvSpPr>
        <p:spPr>
          <a:xfrm>
            <a:off x="3771372" y="3558540"/>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 – AT_FF</a:t>
            </a:r>
          </a:p>
        </p:txBody>
      </p:sp>
      <p:cxnSp>
        <p:nvCxnSpPr>
          <p:cNvPr id="14" name="Straight Arrow Connector 13">
            <a:extLst>
              <a:ext uri="{FF2B5EF4-FFF2-40B4-BE49-F238E27FC236}">
                <a16:creationId xmlns="" xmlns:a16="http://schemas.microsoft.com/office/drawing/2014/main" id="{BA9E7624-E854-4C99-97F4-86C3CF815260}"/>
              </a:ext>
            </a:extLst>
          </p:cNvPr>
          <p:cNvCxnSpPr/>
          <p:nvPr/>
        </p:nvCxnSpPr>
        <p:spPr>
          <a:xfrm flipH="1" flipV="1">
            <a:off x="5642610" y="2346067"/>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43FFC2F8-77B3-4486-AECB-EFC8CC939F41}"/>
              </a:ext>
            </a:extLst>
          </p:cNvPr>
          <p:cNvSpPr txBox="1"/>
          <p:nvPr/>
        </p:nvSpPr>
        <p:spPr>
          <a:xfrm>
            <a:off x="157584" y="4198620"/>
            <a:ext cx="11734800" cy="369332"/>
          </a:xfrm>
          <a:prstGeom prst="rect">
            <a:avLst/>
          </a:prstGeom>
          <a:noFill/>
        </p:spPr>
        <p:txBody>
          <a:bodyPr wrap="square" rtlCol="0">
            <a:spAutoFit/>
          </a:bodyPr>
          <a:lstStyle/>
          <a:p>
            <a:r>
              <a:rPr lang="en-US" b="1" dirty="0"/>
              <a:t>Inner Join – Join is always applied				Referential Join</a:t>
            </a:r>
          </a:p>
        </p:txBody>
      </p:sp>
      <p:sp>
        <p:nvSpPr>
          <p:cNvPr id="16" name="TextBox 15">
            <a:extLst>
              <a:ext uri="{FF2B5EF4-FFF2-40B4-BE49-F238E27FC236}">
                <a16:creationId xmlns="" xmlns:a16="http://schemas.microsoft.com/office/drawing/2014/main" id="{69503AC5-DA59-4A8D-96CA-65421A1C78F4}"/>
              </a:ext>
            </a:extLst>
          </p:cNvPr>
          <p:cNvSpPr txBox="1"/>
          <p:nvPr/>
        </p:nvSpPr>
        <p:spPr>
          <a:xfrm>
            <a:off x="157584" y="4538514"/>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JOIN is BOUND to HAPPED</a:t>
            </a:r>
          </a:p>
        </p:txBody>
      </p:sp>
      <p:sp>
        <p:nvSpPr>
          <p:cNvPr id="17" name="TextBox 16">
            <a:extLst>
              <a:ext uri="{FF2B5EF4-FFF2-40B4-BE49-F238E27FC236}">
                <a16:creationId xmlns="" xmlns:a16="http://schemas.microsoft.com/office/drawing/2014/main" id="{ABC072D0-26D7-49B7-8864-1372AEEF315D}"/>
              </a:ext>
            </a:extLst>
          </p:cNvPr>
          <p:cNvSpPr txBox="1"/>
          <p:nvPr/>
        </p:nvSpPr>
        <p:spPr>
          <a:xfrm>
            <a:off x="6510762" y="4567952"/>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10003</a:t>
            </a:r>
          </a:p>
        </p:txBody>
      </p:sp>
    </p:spTree>
    <p:extLst>
      <p:ext uri="{BB962C8B-B14F-4D97-AF65-F5344CB8AC3E}">
        <p14:creationId xmlns:p14="http://schemas.microsoft.com/office/powerpoint/2010/main" val="417644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8098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Attribute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5" y="855344"/>
            <a:ext cx="11241062"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3" name="Picture 2"/>
          <p:cNvPicPr>
            <a:picLocks noChangeAspect="1"/>
          </p:cNvPicPr>
          <p:nvPr/>
        </p:nvPicPr>
        <p:blipFill>
          <a:blip r:embed="rId3"/>
          <a:stretch>
            <a:fillRect/>
          </a:stretch>
        </p:blipFill>
        <p:spPr>
          <a:xfrm>
            <a:off x="636159" y="1967395"/>
            <a:ext cx="10866667" cy="4380952"/>
          </a:xfrm>
          <a:prstGeom prst="rect">
            <a:avLst/>
          </a:prstGeom>
        </p:spPr>
      </p:pic>
    </p:spTree>
    <p:extLst>
      <p:ext uri="{BB962C8B-B14F-4D97-AF65-F5344CB8AC3E}">
        <p14:creationId xmlns:p14="http://schemas.microsoft.com/office/powerpoint/2010/main" val="302443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Analytic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5" y="779090"/>
            <a:ext cx="11292008"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 name="Picture 2"/>
          <p:cNvPicPr>
            <a:picLocks noChangeAspect="1"/>
          </p:cNvPicPr>
          <p:nvPr/>
        </p:nvPicPr>
        <p:blipFill>
          <a:blip r:embed="rId3"/>
          <a:stretch>
            <a:fillRect/>
          </a:stretch>
        </p:blipFill>
        <p:spPr>
          <a:xfrm>
            <a:off x="420399" y="2074632"/>
            <a:ext cx="10847619" cy="3980952"/>
          </a:xfrm>
          <a:prstGeom prst="rect">
            <a:avLst/>
          </a:prstGeom>
        </p:spPr>
      </p:pic>
    </p:spTree>
    <p:extLst>
      <p:ext uri="{BB962C8B-B14F-4D97-AF65-F5344CB8AC3E}">
        <p14:creationId xmlns:p14="http://schemas.microsoft.com/office/powerpoint/2010/main" val="76415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Calculation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5" y="777539"/>
            <a:ext cx="11292007"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3" name="Picture 2"/>
          <p:cNvPicPr>
            <a:picLocks noChangeAspect="1"/>
          </p:cNvPicPr>
          <p:nvPr/>
        </p:nvPicPr>
        <p:blipFill>
          <a:blip r:embed="rId3"/>
          <a:stretch>
            <a:fillRect/>
          </a:stretch>
        </p:blipFill>
        <p:spPr>
          <a:xfrm>
            <a:off x="331302" y="1999074"/>
            <a:ext cx="11440000" cy="4349714"/>
          </a:xfrm>
          <a:prstGeom prst="rect">
            <a:avLst/>
          </a:prstGeom>
        </p:spPr>
      </p:pic>
    </p:spTree>
    <p:extLst>
      <p:ext uri="{BB962C8B-B14F-4D97-AF65-F5344CB8AC3E}">
        <p14:creationId xmlns:p14="http://schemas.microsoft.com/office/powerpoint/2010/main" val="265672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 xmlns:a16="http://schemas.microsoft.com/office/drawing/2014/main" id="{2668874E-C0FA-4ADA-BBF6-2FE5710B408A}"/>
              </a:ext>
            </a:extLst>
          </p:cNvPr>
          <p:cNvSpPr txBox="1"/>
          <p:nvPr/>
        </p:nvSpPr>
        <p:spPr>
          <a:xfrm>
            <a:off x="261765" y="896527"/>
            <a:ext cx="11292008" cy="1477328"/>
          </a:xfrm>
          <a:prstGeom prst="rect">
            <a:avLst/>
          </a:prstGeom>
          <a:noFill/>
        </p:spPr>
        <p:txBody>
          <a:bodyPr wrap="square" rtlCol="0">
            <a:spAutoFit/>
          </a:bodyPr>
          <a:lstStyle/>
          <a:p>
            <a:pPr algn="just"/>
            <a:r>
              <a:rPr lang="en-US" dirty="0"/>
              <a:t>Mr. James told about me to the CIO of the company last week on Christmas dinner. The CIO is very impressed by listening my stories how I helped Mr. James. Now he want me to help him as well.</a:t>
            </a:r>
          </a:p>
          <a:p>
            <a:pPr algn="just"/>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1026"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57801" y="2304528"/>
            <a:ext cx="5962650" cy="43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5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292008" cy="923330"/>
          </a:xfrm>
          <a:prstGeom prst="rect">
            <a:avLst/>
          </a:prstGeom>
        </p:spPr>
        <p:txBody>
          <a:bodyPr wrap="square">
            <a:spAutoFit/>
          </a:bodyPr>
          <a:lstStyle/>
          <a:p>
            <a:pPr algn="just"/>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089" y="1937443"/>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74970"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947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4400" i="0" u="none" strike="noStrike" kern="1200" cap="none" spc="0" normalizeH="0" baseline="0" noProof="0" dirty="0" smtClean="0">
                <a:ln>
                  <a:noFill/>
                </a:ln>
                <a:solidFill>
                  <a:prstClr val="black"/>
                </a:solidFill>
                <a:effectLst/>
                <a:uLnTx/>
                <a:uFillTx/>
                <a:latin typeface="Cooper Black" panose="0208090404030B020404" pitchFamily="18" charset="0"/>
              </a:rPr>
              <a:t>11</a:t>
            </a:r>
            <a:endParaRPr kumimoji="0" lang="en-US" sz="44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83" y="873605"/>
            <a:ext cx="4185285" cy="41852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E8BD2BC-59B0-4D30-97AE-9B4A2D8F7B41}"/>
              </a:ext>
            </a:extLst>
          </p:cNvPr>
          <p:cNvSpPr txBox="1"/>
          <p:nvPr/>
        </p:nvSpPr>
        <p:spPr>
          <a:xfrm>
            <a:off x="1076325" y="1082509"/>
            <a:ext cx="645091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OIA Scenario ( Open Item Analysis )</a:t>
            </a:r>
          </a:p>
          <a:p>
            <a:pPr marL="285750" indent="-285750">
              <a:buFont typeface="Arial" panose="020B0604020202020204" pitchFamily="34" charset="0"/>
              <a:buChar char="•"/>
            </a:pPr>
            <a:r>
              <a:rPr lang="en-US" dirty="0"/>
              <a:t>Articulate Requirement for OIA</a:t>
            </a:r>
          </a:p>
          <a:p>
            <a:pPr marL="285750" indent="-285750">
              <a:buFont typeface="Arial" panose="020B0604020202020204" pitchFamily="34" charset="0"/>
              <a:buChar char="•"/>
            </a:pPr>
            <a:r>
              <a:rPr lang="en-US" dirty="0"/>
              <a:t>Execute OIA on ABAP</a:t>
            </a:r>
          </a:p>
          <a:p>
            <a:pPr marL="285750" indent="-285750">
              <a:buFont typeface="Arial" panose="020B0604020202020204" pitchFamily="34" charset="0"/>
              <a:buChar char="•"/>
            </a:pPr>
            <a:r>
              <a:rPr lang="en-US" dirty="0"/>
              <a:t>SQL Console</a:t>
            </a:r>
          </a:p>
          <a:p>
            <a:pPr marL="285750" indent="-285750">
              <a:buFont typeface="Arial" panose="020B0604020202020204" pitchFamily="34" charset="0"/>
              <a:buChar char="•"/>
            </a:pPr>
            <a:r>
              <a:rPr lang="en-US" dirty="0"/>
              <a:t>Introduction to HANA Database User</a:t>
            </a:r>
          </a:p>
          <a:p>
            <a:pPr marL="285750" indent="-285750">
              <a:buFont typeface="Arial" panose="020B0604020202020204" pitchFamily="34" charset="0"/>
              <a:buChar char="•"/>
            </a:pPr>
            <a:r>
              <a:rPr lang="en-US" dirty="0"/>
              <a:t>Data Modeling </a:t>
            </a:r>
          </a:p>
          <a:p>
            <a:pPr marL="1352443" lvl="2" indent="-285750">
              <a:buFont typeface="Wingdings" panose="05000000000000000000" pitchFamily="2" charset="2"/>
              <a:buChar char="Ø"/>
            </a:pPr>
            <a:r>
              <a:rPr lang="en-US" dirty="0"/>
              <a:t>Attribute View</a:t>
            </a:r>
          </a:p>
          <a:p>
            <a:pPr marL="1352443" lvl="2" indent="-285750">
              <a:buFont typeface="Wingdings" panose="05000000000000000000" pitchFamily="2" charset="2"/>
              <a:buChar char="Ø"/>
            </a:pPr>
            <a:r>
              <a:rPr lang="en-US" dirty="0"/>
              <a:t>Analytics View</a:t>
            </a:r>
          </a:p>
          <a:p>
            <a:pPr marL="1352443" lvl="2" indent="-285750">
              <a:buFont typeface="Wingdings" panose="05000000000000000000" pitchFamily="2" charset="2"/>
              <a:buChar char="Ø"/>
            </a:pPr>
            <a:r>
              <a:rPr lang="en-US" dirty="0"/>
              <a:t>Calculation View</a:t>
            </a:r>
          </a:p>
          <a:p>
            <a:pPr marL="1961937" lvl="3" indent="-285750">
              <a:buFont typeface="Wingdings" panose="05000000000000000000" pitchFamily="2" charset="2"/>
              <a:buChar char="v"/>
            </a:pPr>
            <a:r>
              <a:rPr lang="en-US" dirty="0"/>
              <a:t>Graphical Calculation Views</a:t>
            </a:r>
          </a:p>
          <a:p>
            <a:pPr marL="1961937" lvl="3" indent="-285750">
              <a:buFont typeface="Wingdings" panose="05000000000000000000" pitchFamily="2" charset="2"/>
              <a:buChar char="v"/>
            </a:pPr>
            <a:r>
              <a:rPr lang="en-US" dirty="0"/>
              <a:t>Scripted Calculation Views</a:t>
            </a:r>
          </a:p>
          <a:p>
            <a:pPr marL="285750" indent="-285750">
              <a:buFont typeface="Arial" panose="020B0604020202020204" pitchFamily="34" charset="0"/>
              <a:buChar char="•"/>
            </a:pPr>
            <a:r>
              <a:rPr lang="en-US" dirty="0"/>
              <a:t>Classification of  Join</a:t>
            </a:r>
            <a:endParaRPr lang="en-US" dirty="0"/>
          </a:p>
        </p:txBody>
      </p:sp>
      <p:sp>
        <p:nvSpPr>
          <p:cNvPr id="9" name="TextBox 8">
            <a:extLst>
              <a:ext uri="{FF2B5EF4-FFF2-40B4-BE49-F238E27FC236}">
                <a16:creationId xmlns:a16="http://schemas.microsoft.com/office/drawing/2014/main" xmlns="" id="{2181DA40-EB87-4A9E-A378-F475AFDB183C}"/>
              </a:ext>
            </a:extLst>
          </p:cNvPr>
          <p:cNvSpPr txBox="1"/>
          <p:nvPr/>
        </p:nvSpPr>
        <p:spPr>
          <a:xfrm>
            <a:off x="261764" y="4681618"/>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xmlns="" id="{035F5030-D26D-459D-8F5D-DFF4BC98E02A}"/>
              </a:ext>
            </a:extLst>
          </p:cNvPr>
          <p:cNvSpPr txBox="1"/>
          <p:nvPr/>
        </p:nvSpPr>
        <p:spPr>
          <a:xfrm>
            <a:off x="1076325" y="5145799"/>
            <a:ext cx="44763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Creation and execution of  Data Models </a:t>
            </a:r>
          </a:p>
          <a:p>
            <a:pPr marL="285750" indent="-285750">
              <a:buFont typeface="Arial" panose="020B0604020202020204" pitchFamily="34" charset="0"/>
              <a:buChar char="•"/>
            </a:pPr>
            <a:r>
              <a:rPr lang="en-US" dirty="0"/>
              <a:t>Showing Concept of currency conversion</a:t>
            </a:r>
          </a:p>
          <a:p>
            <a:pPr marL="285750" indent="-285750">
              <a:buFont typeface="Arial" panose="020B0604020202020204" pitchFamily="34" charset="0"/>
              <a:buChar char="•"/>
            </a:pPr>
            <a:r>
              <a:rPr lang="en-US" dirty="0"/>
              <a:t>Concept of  Dimensions and Measures </a:t>
            </a:r>
          </a:p>
          <a:p>
            <a:pPr marL="285750" indent="-285750">
              <a:buFont typeface="Arial" panose="020B0604020202020204" pitchFamily="34" charset="0"/>
              <a:buChar char="•"/>
            </a:pPr>
            <a:r>
              <a:rPr lang="en-US" dirty="0"/>
              <a:t>Implementing OIA  Using Calculation View </a:t>
            </a:r>
          </a:p>
          <a:p>
            <a:pPr marL="285750" indent="-285750">
              <a:buFont typeface="Arial" panose="020B0604020202020204" pitchFamily="34" charset="0"/>
              <a:buChar char="•"/>
            </a:pPr>
            <a:r>
              <a:rPr lang="en-US" dirty="0"/>
              <a:t>Concept of  Delivery Unit</a:t>
            </a:r>
            <a:endParaRPr lang="en-US" i="1" dirty="0"/>
          </a:p>
        </p:txBody>
      </p:sp>
    </p:spTree>
    <p:extLst>
      <p:ext uri="{BB962C8B-B14F-4D97-AF65-F5344CB8AC3E}">
        <p14:creationId xmlns:p14="http://schemas.microsoft.com/office/powerpoint/2010/main" val="1310447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05800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03804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OIA Scenario - Open Item Analysis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2668874E-C0FA-4ADA-BBF6-2FE5710B408A}"/>
              </a:ext>
            </a:extLst>
          </p:cNvPr>
          <p:cNvSpPr txBox="1"/>
          <p:nvPr/>
        </p:nvSpPr>
        <p:spPr>
          <a:xfrm>
            <a:off x="261764" y="799696"/>
            <a:ext cx="11292008" cy="3139321"/>
          </a:xfrm>
          <a:prstGeom prst="rect">
            <a:avLst/>
          </a:prstGeom>
          <a:noFill/>
        </p:spPr>
        <p:txBody>
          <a:bodyPr wrap="square" rtlCol="0">
            <a:spAutoFit/>
          </a:bodyPr>
          <a:lstStyle/>
          <a:p>
            <a:r>
              <a:rPr lang="en-US" b="1" dirty="0"/>
              <a:t>Mr. James (Account Receivable Accountant)</a:t>
            </a:r>
          </a:p>
          <a:p>
            <a:r>
              <a:rPr lang="en-US" dirty="0"/>
              <a:t>Mr. James is a 63 year old men, working in our Toronto office since last 30 years of service. He lives in downtown near the lake in his own 680 Sq yard home. He is a proud father of 2 girls which are studying. And drives Audi A6.</a:t>
            </a:r>
          </a:p>
          <a:p>
            <a:r>
              <a:rPr lang="en-US" dirty="0"/>
              <a:t>He is a seasonal Skiing player.</a:t>
            </a:r>
          </a:p>
          <a:p>
            <a:endParaRPr lang="en-US" dirty="0"/>
          </a:p>
          <a:p>
            <a:pPr algn="just"/>
            <a:r>
              <a:rPr lang="en-US" dirty="0"/>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b="1" i="1" dirty="0"/>
              <a:t>unpaid bills when the bill amount OR the average days for unpaid invoices are passed.</a:t>
            </a:r>
            <a:r>
              <a:rPr lang="en-US" dirty="0"/>
              <a:t> Classify these customers based on their ability to pay pending bills.</a:t>
            </a:r>
          </a:p>
          <a:p>
            <a:pPr algn="just"/>
            <a:endParaRPr lang="en-US" dirty="0"/>
          </a:p>
        </p:txBody>
      </p:sp>
      <p:pic>
        <p:nvPicPr>
          <p:cNvPr id="1026" name="Picture 2" descr="6 Creative Ways To Shake Up The Sales Team Meeting Agenda - Salesforce  Canada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86" y="3759479"/>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Articulate Requirement for OIA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261764" y="819749"/>
            <a:ext cx="11292008" cy="5632311"/>
          </a:xfrm>
          <a:prstGeom prst="rect">
            <a:avLst/>
          </a:prstGeom>
          <a:noFill/>
        </p:spPr>
        <p:txBody>
          <a:bodyPr wrap="square" rtlCol="0">
            <a:spAutoFit/>
          </a:bodyPr>
          <a:lstStyle/>
          <a:p>
            <a:pPr marL="342900" indent="-342900">
              <a:buAutoNum type="arabicPeriod"/>
            </a:pPr>
            <a:r>
              <a:rPr lang="en-US" sz="2000" dirty="0"/>
              <a:t>Create a DB table which stores the customizing – Threshold – Days, Amount</a:t>
            </a:r>
          </a:p>
          <a:p>
            <a:pPr lvl="1"/>
            <a:endParaRPr lang="en-US" sz="2000" dirty="0"/>
          </a:p>
          <a:p>
            <a:pPr marL="342900" indent="-342900">
              <a:buAutoNum type="arabicPeriod"/>
            </a:pPr>
            <a:r>
              <a:rPr lang="en-US" sz="2000" dirty="0"/>
              <a:t>How long on average basis the invoices are outstanding – UNPAID</a:t>
            </a:r>
          </a:p>
          <a:p>
            <a:pPr marL="800100" lvl="1" indent="-342900">
              <a:buAutoNum type="arabicPeriod"/>
            </a:pPr>
            <a:r>
              <a:rPr lang="en-US" sz="2000" dirty="0"/>
              <a:t>Invoices which are unpaid – SNWD_SO_INV_HEAD Payment_Status = ‘’</a:t>
            </a:r>
          </a:p>
          <a:p>
            <a:pPr marL="800100" lvl="1" indent="-342900">
              <a:buAutoNum type="arabicPeriod"/>
            </a:pPr>
            <a:r>
              <a:rPr lang="en-US" sz="2000" dirty="0"/>
              <a:t>Calculate the average open days since when they are unpaid – Sum / Count</a:t>
            </a:r>
          </a:p>
          <a:p>
            <a:pPr marL="800100" lvl="1" indent="-342900">
              <a:buAutoNum type="arabicPeriod"/>
            </a:pPr>
            <a:r>
              <a:rPr lang="en-US" sz="2000" dirty="0"/>
              <a:t>Business partners and company names for those invoice SNWD_BPA</a:t>
            </a:r>
          </a:p>
          <a:p>
            <a:pPr lvl="1"/>
            <a:endParaRPr lang="en-US" sz="2000" dirty="0"/>
          </a:p>
          <a:p>
            <a:pPr marL="342900" indent="-342900">
              <a:buAutoNum type="arabicPeriod"/>
            </a:pPr>
            <a:r>
              <a:rPr lang="en-US" sz="2000" dirty="0"/>
              <a:t>Check the total gross amount of invoices which is open in </a:t>
            </a:r>
            <a:r>
              <a:rPr lang="en-US" sz="2000" b="1" dirty="0"/>
              <a:t>“common currency”</a:t>
            </a:r>
          </a:p>
          <a:p>
            <a:pPr marL="800100" lvl="1" indent="-342900">
              <a:buAutoNum type="arabicPeriod"/>
            </a:pPr>
            <a:r>
              <a:rPr lang="en-US" sz="2000" dirty="0"/>
              <a:t>Invoice header to identify the unpaid invoices – SNWD_SO_INV_HEAD</a:t>
            </a:r>
          </a:p>
          <a:p>
            <a:pPr marL="800100" lvl="1" indent="-342900">
              <a:buAutoNum type="arabicPeriod"/>
            </a:pPr>
            <a:r>
              <a:rPr lang="en-US" sz="2000" dirty="0"/>
              <a:t>For each invoice read the line items from SNWD_SO_INV_ITEM and convert to common currency.</a:t>
            </a:r>
          </a:p>
          <a:p>
            <a:pPr marL="1257300" lvl="2" indent="-342900">
              <a:buAutoNum type="arabicPeriod"/>
            </a:pPr>
            <a:r>
              <a:rPr lang="en-US" sz="2000" dirty="0"/>
              <a:t>Currency conversion based on customizing will be done for items</a:t>
            </a:r>
          </a:p>
          <a:p>
            <a:pPr marL="1257300" lvl="2" indent="-342900">
              <a:buAutoNum type="arabicPeriod"/>
            </a:pPr>
            <a:r>
              <a:rPr lang="en-US" sz="2000" dirty="0"/>
              <a:t>A total open amount will be calculated in common currency (gross_amount)</a:t>
            </a:r>
          </a:p>
          <a:p>
            <a:pPr marL="800100" lvl="1" indent="-342900">
              <a:buAutoNum type="arabicPeriod"/>
            </a:pPr>
            <a:r>
              <a:rPr lang="en-US" sz="2000" dirty="0"/>
              <a:t>Business partner information to find which co. SNWD_BPA</a:t>
            </a:r>
          </a:p>
          <a:p>
            <a:pPr lvl="1"/>
            <a:endParaRPr lang="en-US" sz="2000" dirty="0"/>
          </a:p>
          <a:p>
            <a:pPr marL="342900" indent="-342900">
              <a:buAutoNum type="arabicPeriod"/>
            </a:pPr>
            <a:r>
              <a:rPr lang="en-US" sz="2000" dirty="0"/>
              <a:t>Classify the customers which are at high risk</a:t>
            </a:r>
          </a:p>
          <a:p>
            <a:endParaRPr lang="en-US" sz="2000" dirty="0"/>
          </a:p>
          <a:p>
            <a:r>
              <a:rPr lang="en-US" sz="2000" dirty="0" smtClean="0"/>
              <a:t>5</a:t>
            </a:r>
            <a:r>
              <a:rPr lang="en-US" sz="2000" dirty="0"/>
              <a:t>.   Dunning – Reminders / calls for making payment</a:t>
            </a:r>
          </a:p>
          <a:p>
            <a:r>
              <a:rPr lang="en-US" sz="2000" dirty="0"/>
              <a:t>        COLLECT statement in ABAP.??</a:t>
            </a:r>
          </a:p>
        </p:txBody>
      </p:sp>
    </p:spTree>
    <p:extLst>
      <p:ext uri="{BB962C8B-B14F-4D97-AF65-F5344CB8AC3E}">
        <p14:creationId xmlns:p14="http://schemas.microsoft.com/office/powerpoint/2010/main" val="207739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Custom Table for OIA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a:extLst>
              <a:ext uri="{FF2B5EF4-FFF2-40B4-BE49-F238E27FC236}">
                <a16:creationId xmlns="" xmlns:a16="http://schemas.microsoft.com/office/drawing/2014/main" id="{B64819FE-0CA9-4976-9E17-9B5E8661C474}"/>
              </a:ext>
            </a:extLst>
          </p:cNvPr>
          <p:cNvPicPr>
            <a:picLocks noChangeAspect="1"/>
          </p:cNvPicPr>
          <p:nvPr/>
        </p:nvPicPr>
        <p:blipFill rotWithShape="1">
          <a:blip r:embed="rId3"/>
          <a:srcRect t="3336"/>
          <a:stretch/>
        </p:blipFill>
        <p:spPr>
          <a:xfrm>
            <a:off x="566560" y="1602624"/>
            <a:ext cx="11129213" cy="4243054"/>
          </a:xfrm>
          <a:prstGeom prst="rect">
            <a:avLst/>
          </a:prstGeom>
        </p:spPr>
      </p:pic>
      <p:sp>
        <p:nvSpPr>
          <p:cNvPr id="3" name="Rectangle 2"/>
          <p:cNvSpPr/>
          <p:nvPr/>
        </p:nvSpPr>
        <p:spPr>
          <a:xfrm>
            <a:off x="566560" y="1066506"/>
            <a:ext cx="3817392" cy="369332"/>
          </a:xfrm>
          <a:prstGeom prst="rect">
            <a:avLst/>
          </a:prstGeom>
        </p:spPr>
        <p:txBody>
          <a:bodyPr wrap="none">
            <a:spAutoFit/>
          </a:bodyPr>
          <a:lstStyle/>
          <a:p>
            <a:r>
              <a:rPr lang="en-US" dirty="0" smtClean="0"/>
              <a:t>Create table ZDP_CUST in SAP System .</a:t>
            </a:r>
            <a:endParaRPr lang="en-US" dirty="0"/>
          </a:p>
        </p:txBody>
      </p:sp>
    </p:spTree>
    <p:extLst>
      <p:ext uri="{BB962C8B-B14F-4D97-AF65-F5344CB8AC3E}">
        <p14:creationId xmlns:p14="http://schemas.microsoft.com/office/powerpoint/2010/main" val="14980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Professional programmer engineer writing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704" y="425146"/>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r>
              <a:rPr lang="en-US" sz="3600" dirty="0" smtClean="0">
                <a:latin typeface="Cooper Black" panose="0208090404030B020404" pitchFamily="18" charset="0"/>
              </a:rPr>
              <a:t>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C3D67074-ABBF-4F1F-8F04-07B7C002C1DF}"/>
              </a:ext>
            </a:extLst>
          </p:cNvPr>
          <p:cNvSpPr txBox="1"/>
          <p:nvPr/>
        </p:nvSpPr>
        <p:spPr>
          <a:xfrm>
            <a:off x="261764" y="815587"/>
            <a:ext cx="1173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a:rPr>
              <a:t>Implementing Open Item Analysis Scenario</a:t>
            </a:r>
            <a:r>
              <a:rPr lang="en-US" sz="2400" dirty="0" smtClean="0">
                <a:solidFill>
                  <a:prstClr val="black"/>
                </a:solidFill>
                <a:latin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prstClr val="black"/>
                </a:solidFill>
                <a:latin typeface="Calibri"/>
                <a:hlinkClick r:id="rId4"/>
              </a:rPr>
              <a:t>OIA Scenario </a:t>
            </a:r>
            <a:endParaRPr lang="en-US" sz="2400" dirty="0">
              <a:solidFill>
                <a:prstClr val="black"/>
              </a:solidFill>
              <a:latin typeface="Calibri"/>
            </a:endParaRPr>
          </a:p>
        </p:txBody>
      </p:sp>
    </p:spTree>
    <p:extLst>
      <p:ext uri="{BB962C8B-B14F-4D97-AF65-F5344CB8AC3E}">
        <p14:creationId xmlns:p14="http://schemas.microsoft.com/office/powerpoint/2010/main" val="260127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80" y="2900067"/>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308148" y="16145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Modeling</a:t>
            </a:r>
          </a:p>
        </p:txBody>
      </p:sp>
      <p:sp>
        <p:nvSpPr>
          <p:cNvPr id="7" name="TextBox 6">
            <a:extLst>
              <a:ext uri="{FF2B5EF4-FFF2-40B4-BE49-F238E27FC236}">
                <a16:creationId xmlns="" xmlns:a16="http://schemas.microsoft.com/office/drawing/2014/main" id="{C3D67074-ABBF-4F1F-8F04-07B7C002C1DF}"/>
              </a:ext>
            </a:extLst>
          </p:cNvPr>
          <p:cNvSpPr txBox="1"/>
          <p:nvPr/>
        </p:nvSpPr>
        <p:spPr>
          <a:xfrm>
            <a:off x="308148" y="779090"/>
            <a:ext cx="11526043" cy="286232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Challenges </a:t>
            </a:r>
            <a:r>
              <a:rPr lang="en-US" dirty="0">
                <a:solidFill>
                  <a:prstClr val="black"/>
                </a:solidFill>
                <a:latin typeface="Calibri"/>
              </a:rPr>
              <a:t>with ABAP Coding / SQL Queries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everyone is so experienced to write optimized SQL query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Sometimes, we do incorrect nesting unknowingly which cause a recurring DB calls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Many colleagues are not from ABAP background with coding skills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 someone else optimize the queries for us for DB</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Easy way to write complex requirements any one can develop w/o much experience</a:t>
            </a:r>
          </a:p>
          <a:p>
            <a:pPr marR="0" lvl="0" algn="just"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just"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61764" y="18330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HANA</a:t>
            </a:r>
          </a:p>
        </p:txBody>
      </p:sp>
      <p:sp>
        <p:nvSpPr>
          <p:cNvPr id="17" name="Freeform: Shape 18">
            <a:extLst>
              <a:ext uri="{FF2B5EF4-FFF2-40B4-BE49-F238E27FC236}">
                <a16:creationId xmlns=""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rgbClr val="7030A0"/>
          </a:solidFill>
          <a:ln w="14367" cap="flat">
            <a:noFill/>
            <a:prstDash val="solid"/>
            <a:miter/>
          </a:ln>
        </p:spPr>
        <p:txBody>
          <a:bodyPr rtlCol="0" anchor="ctr"/>
          <a:lstStyle/>
          <a:p>
            <a:endParaRPr lang="aa-ET"/>
          </a:p>
        </p:txBody>
      </p:sp>
      <p:sp>
        <p:nvSpPr>
          <p:cNvPr id="18" name="Freeform: Shape 14">
            <a:extLst>
              <a:ext uri="{FF2B5EF4-FFF2-40B4-BE49-F238E27FC236}">
                <a16:creationId xmlns=""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bg2">
              <a:lumMod val="75000"/>
            </a:schemeClr>
          </a:solidFill>
          <a:ln w="14367" cap="flat">
            <a:noFill/>
            <a:prstDash val="solid"/>
            <a:miter/>
          </a:ln>
        </p:spPr>
        <p:txBody>
          <a:bodyPr rtlCol="0" anchor="ctr"/>
          <a:lstStyle/>
          <a:p>
            <a:endParaRPr lang="aa-ET"/>
          </a:p>
        </p:txBody>
      </p:sp>
      <p:sp>
        <p:nvSpPr>
          <p:cNvPr id="19" name="Freeform: Shape 15">
            <a:extLst>
              <a:ext uri="{FF2B5EF4-FFF2-40B4-BE49-F238E27FC236}">
                <a16:creationId xmlns=""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20" name="Freeform: Shape 16">
            <a:extLst>
              <a:ext uri="{FF2B5EF4-FFF2-40B4-BE49-F238E27FC236}">
                <a16:creationId xmlns=""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21" name="Freeform: Shape 17">
            <a:extLst>
              <a:ext uri="{FF2B5EF4-FFF2-40B4-BE49-F238E27FC236}">
                <a16:creationId xmlns=""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22" name="Graphic 20">
            <a:extLst>
              <a:ext uri="{FF2B5EF4-FFF2-40B4-BE49-F238E27FC236}">
                <a16:creationId xmlns=""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3" name="Graphic 20">
            <a:extLst>
              <a:ext uri="{FF2B5EF4-FFF2-40B4-BE49-F238E27FC236}">
                <a16:creationId xmlns=""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4" name="TextBox 23">
            <a:extLst>
              <a:ext uri="{FF2B5EF4-FFF2-40B4-BE49-F238E27FC236}">
                <a16:creationId xmlns=""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25" name="Freeform: Shape 30">
            <a:extLst>
              <a:ext uri="{FF2B5EF4-FFF2-40B4-BE49-F238E27FC236}">
                <a16:creationId xmlns=""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6" name="TextBox 25">
            <a:extLst>
              <a:ext uri="{FF2B5EF4-FFF2-40B4-BE49-F238E27FC236}">
                <a16:creationId xmlns=""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7" name="TextBox 26">
            <a:extLst>
              <a:ext uri="{FF2B5EF4-FFF2-40B4-BE49-F238E27FC236}">
                <a16:creationId xmlns=""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28" name="Freeform: Shape 33">
            <a:extLst>
              <a:ext uri="{FF2B5EF4-FFF2-40B4-BE49-F238E27FC236}">
                <a16:creationId xmlns=""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9" name="TextBox 28">
            <a:extLst>
              <a:ext uri="{FF2B5EF4-FFF2-40B4-BE49-F238E27FC236}">
                <a16:creationId xmlns=""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30" name="TextBox 29">
            <a:extLst>
              <a:ext uri="{FF2B5EF4-FFF2-40B4-BE49-F238E27FC236}">
                <a16:creationId xmlns=""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31" name="Freeform: Shape 38">
            <a:extLst>
              <a:ext uri="{FF2B5EF4-FFF2-40B4-BE49-F238E27FC236}">
                <a16:creationId xmlns=""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32" name="TextBox 31">
            <a:extLst>
              <a:ext uri="{FF2B5EF4-FFF2-40B4-BE49-F238E27FC236}">
                <a16:creationId xmlns=""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352640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61764" y="16945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3 Models?</a:t>
            </a:r>
          </a:p>
        </p:txBody>
      </p:sp>
      <p:sp>
        <p:nvSpPr>
          <p:cNvPr id="17" name="Rectangle 16">
            <a:extLst>
              <a:ext uri="{FF2B5EF4-FFF2-40B4-BE49-F238E27FC236}">
                <a16:creationId xmlns="" xmlns:a16="http://schemas.microsoft.com/office/drawing/2014/main" id="{BFC8D609-F5FA-4AF3-AADB-F05C0F229157}"/>
              </a:ext>
            </a:extLst>
          </p:cNvPr>
          <p:cNvSpPr/>
          <p:nvPr/>
        </p:nvSpPr>
        <p:spPr>
          <a:xfrm>
            <a:off x="49732" y="6012061"/>
            <a:ext cx="11835613" cy="646331"/>
          </a:xfrm>
          <a:prstGeom prst="rect">
            <a:avLst/>
          </a:prstGeom>
        </p:spPr>
        <p:txBody>
          <a:bodyPr wrap="square">
            <a:spAutoFit/>
          </a:bodyPr>
          <a:lstStyle/>
          <a:p>
            <a:r>
              <a:rPr lang="en-US" dirty="0">
                <a:hlinkClick r:id="rId3"/>
              </a:rPr>
              <a:t>https://archive.sap.com/documents/docs/DOC-73509#:~:text=For%20all%20other%20cases%20Analytical,foundation%20node%20allows%20views%2Ftables.</a:t>
            </a:r>
            <a:endParaRPr lang="en-US" dirty="0"/>
          </a:p>
        </p:txBody>
      </p:sp>
      <p:grpSp>
        <p:nvGrpSpPr>
          <p:cNvPr id="21" name="Group 20"/>
          <p:cNvGrpSpPr/>
          <p:nvPr/>
        </p:nvGrpSpPr>
        <p:grpSpPr>
          <a:xfrm>
            <a:off x="2367240" y="1295400"/>
            <a:ext cx="6973820" cy="5108066"/>
            <a:chOff x="2942502" y="1631084"/>
            <a:chExt cx="6303820" cy="4617316"/>
          </a:xfrm>
        </p:grpSpPr>
        <p:grpSp>
          <p:nvGrpSpPr>
            <p:cNvPr id="23" name="Group 20"/>
            <p:cNvGrpSpPr/>
            <p:nvPr/>
          </p:nvGrpSpPr>
          <p:grpSpPr>
            <a:xfrm>
              <a:off x="2942502" y="1631084"/>
              <a:ext cx="6303820" cy="4617316"/>
              <a:chOff x="2942502" y="1676400"/>
              <a:chExt cx="6303820" cy="4617316"/>
            </a:xfrm>
          </p:grpSpPr>
          <p:grpSp>
            <p:nvGrpSpPr>
              <p:cNvPr id="27" name="Group 15"/>
              <p:cNvGrpSpPr/>
              <p:nvPr/>
            </p:nvGrpSpPr>
            <p:grpSpPr>
              <a:xfrm>
                <a:off x="2942502" y="1676400"/>
                <a:ext cx="6303820" cy="4617316"/>
                <a:chOff x="3013517" y="1831975"/>
                <a:chExt cx="6303820" cy="4617316"/>
              </a:xfrm>
            </p:grpSpPr>
            <p:grpSp>
              <p:nvGrpSpPr>
                <p:cNvPr id="31" name="Group 14"/>
                <p:cNvGrpSpPr/>
                <p:nvPr/>
              </p:nvGrpSpPr>
              <p:grpSpPr>
                <a:xfrm>
                  <a:off x="4104852" y="1831975"/>
                  <a:ext cx="4121150" cy="4094163"/>
                  <a:chOff x="3960813" y="1831975"/>
                  <a:chExt cx="4121150" cy="4094163"/>
                </a:xfrm>
              </p:grpSpPr>
              <p:sp>
                <p:nvSpPr>
                  <p:cNvPr id="33"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Oval 31"/>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sp>
            <p:nvSpPr>
              <p:cNvPr id="28" name="TextBox 27"/>
              <p:cNvSpPr txBox="1"/>
              <p:nvPr/>
            </p:nvSpPr>
            <p:spPr>
              <a:xfrm>
                <a:off x="6551612" y="2057400"/>
                <a:ext cx="813043" cy="769441"/>
              </a:xfrm>
              <a:prstGeom prst="rect">
                <a:avLst/>
              </a:prstGeom>
              <a:noFill/>
            </p:spPr>
            <p:txBody>
              <a:bodyPr wrap="none" rtlCol="0">
                <a:spAutoFit/>
              </a:bodyPr>
              <a:lstStyle/>
              <a:p>
                <a:r>
                  <a:rPr lang="en-US" sz="4400" b="1" dirty="0" smtClean="0">
                    <a:solidFill>
                      <a:schemeClr val="bg1"/>
                    </a:solidFill>
                    <a:latin typeface="Arial" pitchFamily="34" charset="0"/>
                    <a:cs typeface="Arial" pitchFamily="34" charset="0"/>
                  </a:rPr>
                  <a:t>01</a:t>
                </a:r>
                <a:endParaRPr lang="en-US" sz="4400" b="1" dirty="0">
                  <a:solidFill>
                    <a:schemeClr val="bg1"/>
                  </a:solidFill>
                  <a:latin typeface="Arial" pitchFamily="34" charset="0"/>
                  <a:cs typeface="Arial" pitchFamily="34" charset="0"/>
                </a:endParaRPr>
              </a:p>
            </p:txBody>
          </p:sp>
          <p:sp>
            <p:nvSpPr>
              <p:cNvPr id="29" name="TextBox 28"/>
              <p:cNvSpPr txBox="1"/>
              <p:nvPr/>
            </p:nvSpPr>
            <p:spPr>
              <a:xfrm>
                <a:off x="6393873" y="4613564"/>
                <a:ext cx="734931" cy="695518"/>
              </a:xfrm>
              <a:prstGeom prst="rect">
                <a:avLst/>
              </a:prstGeom>
              <a:noFill/>
            </p:spPr>
            <p:txBody>
              <a:bodyPr wrap="none" rtlCol="0">
                <a:spAutoFit/>
              </a:bodyPr>
              <a:lstStyle/>
              <a:p>
                <a:r>
                  <a:rPr lang="en-US" sz="4400" b="1" dirty="0" smtClean="0">
                    <a:solidFill>
                      <a:schemeClr val="tx1">
                        <a:lumMod val="85000"/>
                        <a:lumOff val="15000"/>
                      </a:schemeClr>
                    </a:solidFill>
                    <a:latin typeface="Arial" pitchFamily="34" charset="0"/>
                    <a:cs typeface="Arial" pitchFamily="34" charset="0"/>
                  </a:rPr>
                  <a:t>02</a:t>
                </a:r>
                <a:endParaRPr lang="en-US" sz="4400" b="1" dirty="0">
                  <a:solidFill>
                    <a:schemeClr val="tx1">
                      <a:lumMod val="85000"/>
                      <a:lumOff val="15000"/>
                    </a:schemeClr>
                  </a:solidFill>
                  <a:latin typeface="Arial" pitchFamily="34" charset="0"/>
                  <a:cs typeface="Arial" pitchFamily="34" charset="0"/>
                </a:endParaRPr>
              </a:p>
            </p:txBody>
          </p:sp>
          <p:sp>
            <p:nvSpPr>
              <p:cNvPr id="30" name="TextBox 29"/>
              <p:cNvSpPr txBox="1"/>
              <p:nvPr/>
            </p:nvSpPr>
            <p:spPr>
              <a:xfrm>
                <a:off x="4123316" y="3311237"/>
                <a:ext cx="813043" cy="769441"/>
              </a:xfrm>
              <a:prstGeom prst="rect">
                <a:avLst/>
              </a:prstGeom>
              <a:noFill/>
            </p:spPr>
            <p:txBody>
              <a:bodyPr wrap="none" rtlCol="0">
                <a:spAutoFit/>
              </a:bodyPr>
              <a:lstStyle/>
              <a:p>
                <a:r>
                  <a:rPr lang="en-US" sz="4400" b="1" dirty="0" smtClean="0">
                    <a:solidFill>
                      <a:schemeClr val="bg1"/>
                    </a:solidFill>
                    <a:latin typeface="Arial" pitchFamily="34" charset="0"/>
                    <a:cs typeface="Arial" pitchFamily="34" charset="0"/>
                  </a:rPr>
                  <a:t>03</a:t>
                </a:r>
                <a:endParaRPr lang="en-US" sz="4400" b="1" dirty="0">
                  <a:solidFill>
                    <a:schemeClr val="bg1"/>
                  </a:solidFill>
                  <a:latin typeface="Arial" pitchFamily="34" charset="0"/>
                  <a:cs typeface="Arial" pitchFamily="34" charset="0"/>
                </a:endParaRPr>
              </a:p>
            </p:txBody>
          </p:sp>
        </p:grpSp>
        <p:sp>
          <p:nvSpPr>
            <p:cNvPr id="24" name="TextBox 23"/>
            <p:cNvSpPr txBox="1"/>
            <p:nvPr/>
          </p:nvSpPr>
          <p:spPr>
            <a:xfrm rot="2428355">
              <a:off x="4440772" y="2370386"/>
              <a:ext cx="1852518" cy="333849"/>
            </a:xfrm>
            <a:prstGeom prst="rect">
              <a:avLst/>
            </a:prstGeom>
            <a:noFill/>
          </p:spPr>
          <p:txBody>
            <a:bodyPr wrap="square" rtlCol="0">
              <a:spAutoFit/>
            </a:bodyPr>
            <a:lstStyle/>
            <a:p>
              <a:pPr lvl="0" algn="r"/>
              <a:r>
                <a:rPr lang="en-US" kern="0" dirty="0" smtClean="0">
                  <a:solidFill>
                    <a:schemeClr val="bg1"/>
                  </a:solidFill>
                  <a:latin typeface="Arial" pitchFamily="34" charset="0"/>
                  <a:cs typeface="Arial" pitchFamily="34" charset="0"/>
                </a:rPr>
                <a:t>Attribute View</a:t>
              </a:r>
              <a:r>
                <a:rPr lang="en-US" sz="1800" kern="0" dirty="0" smtClean="0">
                  <a:solidFill>
                    <a:schemeClr val="bg1"/>
                  </a:solidFill>
                  <a:latin typeface="Arial" pitchFamily="34" charset="0"/>
                  <a:cs typeface="Arial" pitchFamily="34" charset="0"/>
                </a:rPr>
                <a:t>. </a:t>
              </a:r>
            </a:p>
          </p:txBody>
        </p:sp>
        <p:sp>
          <p:nvSpPr>
            <p:cNvPr id="25" name="TextBox 24"/>
            <p:cNvSpPr txBox="1"/>
            <p:nvPr/>
          </p:nvSpPr>
          <p:spPr>
            <a:xfrm rot="20137400">
              <a:off x="6493139" y="3475766"/>
              <a:ext cx="1488585" cy="333849"/>
            </a:xfrm>
            <a:prstGeom prst="rect">
              <a:avLst/>
            </a:prstGeom>
            <a:noFill/>
          </p:spPr>
          <p:txBody>
            <a:bodyPr wrap="square" rtlCol="0">
              <a:spAutoFit/>
            </a:bodyPr>
            <a:lstStyle/>
            <a:p>
              <a:pPr lvl="0"/>
              <a:r>
                <a:rPr lang="en-US" kern="0" dirty="0" smtClean="0">
                  <a:solidFill>
                    <a:schemeClr val="bg1"/>
                  </a:solidFill>
                  <a:latin typeface="Arial" pitchFamily="34" charset="0"/>
                  <a:cs typeface="Arial" pitchFamily="34" charset="0"/>
                </a:rPr>
                <a:t>Analytic View</a:t>
              </a:r>
              <a:r>
                <a:rPr lang="en-US" sz="1800" kern="0" dirty="0" smtClean="0">
                  <a:solidFill>
                    <a:schemeClr val="bg1"/>
                  </a:solidFill>
                  <a:latin typeface="Arial" pitchFamily="34" charset="0"/>
                  <a:cs typeface="Arial" pitchFamily="34" charset="0"/>
                </a:rPr>
                <a:t> </a:t>
              </a:r>
            </a:p>
          </p:txBody>
        </p:sp>
        <p:sp>
          <p:nvSpPr>
            <p:cNvPr id="26" name="TextBox 25"/>
            <p:cNvSpPr txBox="1"/>
            <p:nvPr/>
          </p:nvSpPr>
          <p:spPr>
            <a:xfrm rot="18100222">
              <a:off x="4722534" y="4382540"/>
              <a:ext cx="1488585" cy="584236"/>
            </a:xfrm>
            <a:prstGeom prst="rect">
              <a:avLst/>
            </a:prstGeom>
            <a:noFill/>
          </p:spPr>
          <p:txBody>
            <a:bodyPr wrap="square" rtlCol="0">
              <a:spAutoFit/>
            </a:bodyPr>
            <a:lstStyle/>
            <a:p>
              <a:pPr lvl="0" algn="r"/>
              <a:r>
                <a:rPr lang="en-US" kern="0" dirty="0" smtClean="0">
                  <a:solidFill>
                    <a:schemeClr val="bg1"/>
                  </a:solidFill>
                  <a:latin typeface="Arial" pitchFamily="34" charset="0"/>
                  <a:cs typeface="Arial" pitchFamily="34" charset="0"/>
                </a:rPr>
                <a:t>Calculation View</a:t>
              </a:r>
              <a:r>
                <a:rPr lang="en-US" sz="1800" kern="0" dirty="0" smtClean="0">
                  <a:solidFill>
                    <a:schemeClr val="bg1"/>
                  </a:solidFill>
                  <a:latin typeface="Arial" pitchFamily="34" charset="0"/>
                  <a:cs typeface="Arial" pitchFamily="34" charset="0"/>
                </a:rPr>
                <a:t>. </a:t>
              </a:r>
            </a:p>
          </p:txBody>
        </p:sp>
      </p:grpSp>
      <p:sp>
        <p:nvSpPr>
          <p:cNvPr id="39" name="TextBox 38"/>
          <p:cNvSpPr txBox="1"/>
          <p:nvPr/>
        </p:nvSpPr>
        <p:spPr>
          <a:xfrm>
            <a:off x="7838395" y="651079"/>
            <a:ext cx="3715377"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JOIN engine</a:t>
            </a:r>
          </a:p>
          <a:p>
            <a:pPr marL="285750" indent="-285750">
              <a:buFont typeface="Wingdings" panose="05000000000000000000" pitchFamily="2" charset="2"/>
              <a:buChar char="Ø"/>
            </a:pPr>
            <a:r>
              <a:rPr lang="en-US" dirty="0"/>
              <a:t>Is to read master data and joins must faster than any other views</a:t>
            </a:r>
          </a:p>
          <a:p>
            <a:pPr marL="285750" indent="-285750">
              <a:buFont typeface="Wingdings" panose="05000000000000000000" pitchFamily="2" charset="2"/>
              <a:buChar char="Ø"/>
            </a:pPr>
            <a:r>
              <a:rPr lang="en-US" dirty="0"/>
              <a:t>We must mark key field while developing attribute views</a:t>
            </a:r>
          </a:p>
          <a:p>
            <a:pPr marL="285750" indent="-285750">
              <a:buFont typeface="Wingdings" panose="05000000000000000000" pitchFamily="2" charset="2"/>
              <a:buChar char="Ø"/>
            </a:pPr>
            <a:r>
              <a:rPr lang="en-US" dirty="0"/>
              <a:t>Add calculations also</a:t>
            </a:r>
          </a:p>
          <a:p>
            <a:pPr marL="285750" indent="-285750">
              <a:buFont typeface="Wingdings" panose="05000000000000000000" pitchFamily="2" charset="2"/>
              <a:buChar char="Ø"/>
            </a:pPr>
            <a:r>
              <a:rPr lang="en-US" dirty="0"/>
              <a:t>5 types of Joins</a:t>
            </a:r>
          </a:p>
        </p:txBody>
      </p:sp>
      <p:sp>
        <p:nvSpPr>
          <p:cNvPr id="40" name="TextBox 39"/>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OLAP/Analytic engine</a:t>
            </a:r>
          </a:p>
          <a:p>
            <a:pPr marL="285750" indent="-285750">
              <a:buFont typeface="Wingdings" panose="05000000000000000000" pitchFamily="2" charset="2"/>
              <a:buChar char="Ø"/>
            </a:pPr>
            <a:r>
              <a:rPr lang="en-US" dirty="0"/>
              <a:t>Is to read combination of transaction and master data </a:t>
            </a:r>
          </a:p>
          <a:p>
            <a:pPr marL="285750" indent="-285750">
              <a:buFont typeface="Wingdings" panose="05000000000000000000" pitchFamily="2" charset="2"/>
              <a:buChar char="Ø"/>
            </a:pPr>
            <a:r>
              <a:rPr lang="en-US" dirty="0"/>
              <a:t>Good performing Aggregations like SUM, MIN, MAX, COUNT, AVG</a:t>
            </a:r>
          </a:p>
          <a:p>
            <a:pPr marL="285750" indent="-285750">
              <a:buFont typeface="Wingdings" panose="05000000000000000000" pitchFamily="2" charset="2"/>
              <a:buChar char="Ø"/>
            </a:pPr>
            <a:r>
              <a:rPr lang="en-US" dirty="0"/>
              <a:t>Perform Currency conversion</a:t>
            </a:r>
          </a:p>
          <a:p>
            <a:pPr marL="285750" indent="-285750">
              <a:buFont typeface="Wingdings" panose="05000000000000000000" pitchFamily="2" charset="2"/>
              <a:buChar char="Ø"/>
            </a:pPr>
            <a:r>
              <a:rPr lang="en-US" dirty="0"/>
              <a:t>Run Analytics on top</a:t>
            </a:r>
          </a:p>
        </p:txBody>
      </p:sp>
      <p:sp>
        <p:nvSpPr>
          <p:cNvPr id="41" name="TextBox 40"/>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Most powerful view type</a:t>
            </a:r>
          </a:p>
          <a:p>
            <a:pPr marL="285750" indent="-285750">
              <a:buFont typeface="Wingdings" panose="05000000000000000000" pitchFamily="2" charset="2"/>
              <a:buChar char="Ø"/>
            </a:pPr>
            <a:r>
              <a:rPr lang="en-US" dirty="0"/>
              <a:t>Multi purpose, read any source</a:t>
            </a:r>
          </a:p>
          <a:p>
            <a:pPr marL="285750" indent="-285750">
              <a:buFont typeface="Wingdings" panose="05000000000000000000" pitchFamily="2" charset="2"/>
              <a:buChar char="Ø"/>
            </a:pPr>
            <a:r>
              <a:rPr lang="en-US" dirty="0"/>
              <a:t>      table, other view</a:t>
            </a:r>
          </a:p>
          <a:p>
            <a:pPr marL="285750" indent="-285750">
              <a:buFont typeface="Wingdings" panose="05000000000000000000" pitchFamily="2" charset="2"/>
              <a:buChar char="Ø"/>
            </a:pPr>
            <a:r>
              <a:rPr lang="en-US" dirty="0"/>
              <a:t>Processed in calculation engine</a:t>
            </a:r>
          </a:p>
          <a:p>
            <a:pPr marL="285750" indent="-285750">
              <a:buFont typeface="Wingdings" panose="05000000000000000000" pitchFamily="2" charset="2"/>
              <a:buChar char="Ø"/>
            </a:pPr>
            <a:r>
              <a:rPr lang="en-US" dirty="0"/>
              <a:t>Have lots of build in functions</a:t>
            </a:r>
          </a:p>
          <a:p>
            <a:pPr marL="285750" indent="-285750">
              <a:buFont typeface="Wingdings" panose="05000000000000000000" pitchFamily="2" charset="2"/>
              <a:buChar char="Ø"/>
            </a:pPr>
            <a:r>
              <a:rPr lang="en-US" dirty="0" smtClean="0"/>
              <a:t>2 Types of Calculation Views :</a:t>
            </a:r>
          </a:p>
          <a:p>
            <a:pPr marL="742950" lvl="1" indent="-285750">
              <a:buFont typeface="Arial" panose="020B0604020202020204" pitchFamily="34" charset="0"/>
              <a:buChar char="•"/>
            </a:pPr>
            <a:r>
              <a:rPr lang="en-US" dirty="0" smtClean="0"/>
              <a:t>Graphical </a:t>
            </a:r>
          </a:p>
          <a:p>
            <a:pPr marL="742950" lvl="1" indent="-285750">
              <a:buFont typeface="Arial" panose="020B0604020202020204" pitchFamily="34" charset="0"/>
              <a:buChar char="•"/>
            </a:pPr>
            <a:r>
              <a:rPr lang="en-US" dirty="0" smtClean="0"/>
              <a:t> </a:t>
            </a:r>
            <a:r>
              <a:rPr lang="en-US" dirty="0"/>
              <a:t>Scripted</a:t>
            </a:r>
          </a:p>
        </p:txBody>
      </p:sp>
    </p:spTree>
    <p:extLst>
      <p:ext uri="{BB962C8B-B14F-4D97-AF65-F5344CB8AC3E}">
        <p14:creationId xmlns:p14="http://schemas.microsoft.com/office/powerpoint/2010/main" val="24292793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7533</TotalTime>
  <Words>1312</Words>
  <Application>Microsoft Office PowerPoint</Application>
  <PresentationFormat>Widescreen</PresentationFormat>
  <Paragraphs>232</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569</cp:revision>
  <dcterms:created xsi:type="dcterms:W3CDTF">2016-07-10T03:33:26Z</dcterms:created>
  <dcterms:modified xsi:type="dcterms:W3CDTF">2021-05-21T11:51:21Z</dcterms:modified>
</cp:coreProperties>
</file>